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Futura Bold" charset="1" panose="020B0702020204020203"/>
      <p:regular r:id="rId14"/>
    </p:embeddedFont>
    <p:embeddedFont>
      <p:font typeface="Montserrat Bold" charset="1" panose="00000800000000000000"/>
      <p:regular r:id="rId15"/>
    </p:embeddedFont>
    <p:embeddedFont>
      <p:font typeface="Montserrat" charset="1" panose="00000500000000000000"/>
      <p:regular r:id="rId16"/>
    </p:embeddedFont>
    <p:embeddedFont>
      <p:font typeface="Montserrat Italics" charset="1" panose="00000500000000000000"/>
      <p:regular r:id="rId17"/>
    </p:embeddedFont>
    <p:embeddedFont>
      <p:font typeface="Montserrat Bold Italics" charset="1" panose="00000800000000000000"/>
      <p:regular r:id="rId18"/>
    </p:embeddedFont>
    <p:embeddedFont>
      <p:font typeface="Montserrat Medium" charset="1" panose="000006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jpeg" Type="http://schemas.openxmlformats.org/officeDocument/2006/relationships/image"/><Relationship Id="rId12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Relationship Id="rId8" Target="../media/image13.jpe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3.jpe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jpeg" Type="http://schemas.openxmlformats.org/officeDocument/2006/relationships/image"/><Relationship Id="rId6" Target="../media/image16.jpeg" Type="http://schemas.openxmlformats.org/officeDocument/2006/relationships/image"/><Relationship Id="rId7" Target="../media/image17.png" Type="http://schemas.openxmlformats.org/officeDocument/2006/relationships/image"/><Relationship Id="rId8" Target="../media/image18.jpeg" Type="http://schemas.openxmlformats.org/officeDocument/2006/relationships/image"/><Relationship Id="rId9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946" y="3126426"/>
            <a:ext cx="18086107" cy="3767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759"/>
              </a:lnSpc>
            </a:pPr>
            <a:r>
              <a:rPr lang="en-US" b="true" sz="22999" spc="3380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Hackathon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40381" y="1608038"/>
            <a:ext cx="16118919" cy="281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60"/>
              </a:lnSpc>
            </a:pPr>
            <a:r>
              <a:rPr lang="en-US" sz="12000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TransformX</a:t>
            </a:r>
          </a:p>
          <a:p>
            <a:pPr algn="ctr">
              <a:lnSpc>
                <a:spcPts val="6780"/>
              </a:lnSpc>
            </a:pPr>
            <a:r>
              <a:rPr lang="en-US" sz="6000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Microsoft March 2025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805641" y="7208430"/>
            <a:ext cx="10940032" cy="646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2"/>
              </a:lnSpc>
            </a:pPr>
            <a:r>
              <a:rPr lang="en-US" b="true" sz="3808">
                <a:solidFill>
                  <a:srgbClr val="4D4B6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 CHANGE MANAGEMENT PLATFORM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46993" y="8753222"/>
            <a:ext cx="10798680" cy="106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6"/>
              </a:lnSpc>
            </a:pPr>
            <a:r>
              <a:rPr lang="en-US" sz="3047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CHRISTINE INE, KAI OUYANG, SAMBHAV MATTOO, SARVESH GADE AND VIJAY SITHAMBARAM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4199169"/>
            <a:ext cx="614195" cy="466788"/>
          </a:xfrm>
          <a:custGeom>
            <a:avLst/>
            <a:gdLst/>
            <a:ahLst/>
            <a:cxnLst/>
            <a:rect r="r" b="b" t="t" l="l"/>
            <a:pathLst>
              <a:path h="466788" w="614195">
                <a:moveTo>
                  <a:pt x="0" y="0"/>
                </a:moveTo>
                <a:lnTo>
                  <a:pt x="614195" y="0"/>
                </a:lnTo>
                <a:lnTo>
                  <a:pt x="614195" y="466788"/>
                </a:lnTo>
                <a:lnTo>
                  <a:pt x="0" y="4667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689180" y="5823483"/>
            <a:ext cx="646062" cy="501579"/>
          </a:xfrm>
          <a:custGeom>
            <a:avLst/>
            <a:gdLst/>
            <a:ahLst/>
            <a:cxnLst/>
            <a:rect r="r" b="b" t="t" l="l"/>
            <a:pathLst>
              <a:path h="501579" w="646062">
                <a:moveTo>
                  <a:pt x="0" y="0"/>
                </a:moveTo>
                <a:lnTo>
                  <a:pt x="646062" y="0"/>
                </a:lnTo>
                <a:lnTo>
                  <a:pt x="646062" y="501580"/>
                </a:lnTo>
                <a:lnTo>
                  <a:pt x="0" y="50158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725609" y="6893186"/>
            <a:ext cx="614195" cy="466788"/>
          </a:xfrm>
          <a:custGeom>
            <a:avLst/>
            <a:gdLst/>
            <a:ahLst/>
            <a:cxnLst/>
            <a:rect r="r" b="b" t="t" l="l"/>
            <a:pathLst>
              <a:path h="466788" w="614195">
                <a:moveTo>
                  <a:pt x="0" y="0"/>
                </a:moveTo>
                <a:lnTo>
                  <a:pt x="614195" y="0"/>
                </a:lnTo>
                <a:lnTo>
                  <a:pt x="614195" y="466788"/>
                </a:lnTo>
                <a:lnTo>
                  <a:pt x="0" y="4667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487704" y="8656479"/>
            <a:ext cx="646062" cy="501579"/>
          </a:xfrm>
          <a:custGeom>
            <a:avLst/>
            <a:gdLst/>
            <a:ahLst/>
            <a:cxnLst/>
            <a:rect r="r" b="b" t="t" l="l"/>
            <a:pathLst>
              <a:path h="501579" w="646062">
                <a:moveTo>
                  <a:pt x="0" y="0"/>
                </a:moveTo>
                <a:lnTo>
                  <a:pt x="646062" y="0"/>
                </a:lnTo>
                <a:lnTo>
                  <a:pt x="646062" y="501579"/>
                </a:lnTo>
                <a:lnTo>
                  <a:pt x="0" y="50157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87092" y="7184038"/>
            <a:ext cx="8001223" cy="1727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Successful change isn't a linear pat</a:t>
            </a: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h</a:t>
            </a: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 – it's a cycle. Understand and work with this cycle rather than against it. 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- Andrea Feinberg, 2025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-964614" y="7325057"/>
            <a:ext cx="3635428" cy="3503801"/>
            <a:chOff x="0" y="0"/>
            <a:chExt cx="5436870" cy="52400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69431" y="546593"/>
              <a:ext cx="4499279" cy="4146834"/>
            </a:xfrm>
            <a:custGeom>
              <a:avLst/>
              <a:gdLst/>
              <a:ahLst/>
              <a:cxnLst/>
              <a:rect r="r" b="b" t="t" l="l"/>
              <a:pathLst>
                <a:path h="4146834" w="4499279">
                  <a:moveTo>
                    <a:pt x="2249639" y="3317"/>
                  </a:moveTo>
                  <a:cubicBezTo>
                    <a:pt x="1481463" y="0"/>
                    <a:pt x="770166" y="393831"/>
                    <a:pt x="385083" y="1035685"/>
                  </a:cubicBezTo>
                  <a:cubicBezTo>
                    <a:pt x="0" y="1677539"/>
                    <a:pt x="0" y="2469295"/>
                    <a:pt x="385083" y="3111148"/>
                  </a:cubicBezTo>
                  <a:cubicBezTo>
                    <a:pt x="770166" y="3753002"/>
                    <a:pt x="1481463" y="4146834"/>
                    <a:pt x="2249639" y="4143517"/>
                  </a:cubicBezTo>
                  <a:cubicBezTo>
                    <a:pt x="3017815" y="4146834"/>
                    <a:pt x="3729113" y="3753002"/>
                    <a:pt x="4114195" y="3111148"/>
                  </a:cubicBezTo>
                  <a:cubicBezTo>
                    <a:pt x="4499279" y="2469295"/>
                    <a:pt x="4499279" y="1677539"/>
                    <a:pt x="4114195" y="1035685"/>
                  </a:cubicBezTo>
                  <a:cubicBezTo>
                    <a:pt x="3729113" y="393831"/>
                    <a:pt x="3017815" y="0"/>
                    <a:pt x="2249639" y="3317"/>
                  </a:cubicBezTo>
                  <a:close/>
                </a:path>
              </a:pathLst>
            </a:custGeom>
            <a:blipFill>
              <a:blip r:embed="rId11"/>
              <a:stretch>
                <a:fillRect l="223" t="-21680" r="223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436870" cy="5240020"/>
            </a:xfrm>
            <a:custGeom>
              <a:avLst/>
              <a:gdLst/>
              <a:ahLst/>
              <a:cxnLst/>
              <a:rect r="r" b="b" t="t" l="l"/>
              <a:pathLst>
                <a:path h="5240020" w="5436870">
                  <a:moveTo>
                    <a:pt x="0" y="0"/>
                  </a:moveTo>
                  <a:lnTo>
                    <a:pt x="5436870" y="0"/>
                  </a:lnTo>
                  <a:lnTo>
                    <a:pt x="5436870" y="5240020"/>
                  </a:lnTo>
                  <a:lnTo>
                    <a:pt x="0" y="5240020"/>
                  </a:lnTo>
                  <a:close/>
                </a:path>
              </a:pathLst>
            </a:custGeom>
            <a:blipFill>
              <a:blip r:embed="rId12"/>
              <a:stretch>
                <a:fillRect l="0" t="-19" r="0" b="-19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335797" y="855785"/>
            <a:ext cx="10966375" cy="221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The Challenge of Change Management Initiatives Today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38704" y="3362352"/>
            <a:ext cx="5870759" cy="314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4D4B6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Problem</a:t>
            </a: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Businesses struggle with implementing successful change management initiatives.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Transformation initiatives are complex, risky, and costly. </a:t>
            </a:r>
          </a:p>
          <a:p>
            <a:pPr algn="l" marL="431797" indent="-215899" lvl="1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Most change initiatives fail or end up delayed (research says between 66% - 70%)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100622" y="444413"/>
            <a:ext cx="7460746" cy="3754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60"/>
              </a:lnSpc>
            </a:pPr>
            <a:r>
              <a:rPr lang="en-US" b="true" sz="8000" spc="1280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Change Management Challenges today</a:t>
            </a:r>
          </a:p>
        </p:txBody>
      </p:sp>
      <p:sp>
        <p:nvSpPr>
          <p:cNvPr name="TextBox 19" id="19"/>
          <p:cNvSpPr txBox="true"/>
          <p:nvPr/>
        </p:nvSpPr>
        <p:spPr>
          <a:xfrm rot="-5400000">
            <a:off x="-496189" y="2179869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</a:pPr>
            <a:r>
              <a:rPr lang="en-US" b="true" sz="1200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038704" y="6799193"/>
            <a:ext cx="5870759" cy="209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b="true">
                <a:solidFill>
                  <a:srgbClr val="4D4B66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Impact</a:t>
            </a: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Millions of Dollars lost annually, 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ost productivity and reduced employee morale</a:t>
            </a:r>
          </a:p>
          <a:p>
            <a:pPr algn="l" marL="431797" indent="-215899" lvl="1">
              <a:lnSpc>
                <a:spcPts val="2799"/>
              </a:lnSpc>
              <a:spcBef>
                <a:spcPct val="0"/>
              </a:spcBef>
              <a:buFont typeface="Arial"/>
              <a:buChar char="•"/>
            </a:pP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1999">
                <a:solidFill>
                  <a:srgbClr val="4D4B66"/>
                </a:solidFill>
                <a:latin typeface="Montserrat"/>
                <a:ea typeface="Montserrat"/>
                <a:cs typeface="Montserrat"/>
                <a:sym typeface="Montserrat"/>
              </a:rPr>
              <a:t>issed growth opportunities, all due to poor change adoption.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30384" y="4473906"/>
            <a:ext cx="8001223" cy="1727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Before worrying about how to change, executive teams need to figure out </a:t>
            </a:r>
            <a:r>
              <a:rPr lang="en-US" b="true" sz="2499" i="true">
                <a:solidFill>
                  <a:srgbClr val="4D4B66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what</a:t>
            </a: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 to change—in particular, what to change first 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 i="true">
                <a:solidFill>
                  <a:srgbClr val="4D4B66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- HBR, 2017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-5400000">
            <a:off x="12330436" y="3848733"/>
            <a:ext cx="9437764" cy="2477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42"/>
              </a:lnSpc>
            </a:pPr>
            <a:r>
              <a:rPr lang="en-US" sz="17749" spc="2839" b="true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market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930920" y="3279304"/>
            <a:ext cx="12785721" cy="7007696"/>
          </a:xfrm>
          <a:custGeom>
            <a:avLst/>
            <a:gdLst/>
            <a:ahLst/>
            <a:cxnLst/>
            <a:rect r="r" b="b" t="t" l="l"/>
            <a:pathLst>
              <a:path h="7007696" w="12785721">
                <a:moveTo>
                  <a:pt x="0" y="0"/>
                </a:moveTo>
                <a:lnTo>
                  <a:pt x="12785722" y="0"/>
                </a:lnTo>
                <a:lnTo>
                  <a:pt x="12785722" y="7007696"/>
                </a:lnTo>
                <a:lnTo>
                  <a:pt x="0" y="70076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096" t="-25230" r="0" b="-185231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900510" y="1784178"/>
            <a:ext cx="7632262" cy="17449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spc="48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Why 70% of Change Initiatives Fail?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-496189" y="2179869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679"/>
              </a:lnSpc>
            </a:pPr>
            <a:r>
              <a:rPr lang="en-US" b="true" sz="1200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-716251" y="6890974"/>
            <a:ext cx="4151398" cy="4001090"/>
            <a:chOff x="0" y="0"/>
            <a:chExt cx="5436870" cy="52400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69431" y="546593"/>
              <a:ext cx="4499279" cy="4146834"/>
            </a:xfrm>
            <a:custGeom>
              <a:avLst/>
              <a:gdLst/>
              <a:ahLst/>
              <a:cxnLst/>
              <a:rect r="r" b="b" t="t" l="l"/>
              <a:pathLst>
                <a:path h="4146834" w="4499279">
                  <a:moveTo>
                    <a:pt x="2249639" y="3317"/>
                  </a:moveTo>
                  <a:cubicBezTo>
                    <a:pt x="1481463" y="0"/>
                    <a:pt x="770166" y="393831"/>
                    <a:pt x="385083" y="1035685"/>
                  </a:cubicBezTo>
                  <a:cubicBezTo>
                    <a:pt x="0" y="1677539"/>
                    <a:pt x="0" y="2469295"/>
                    <a:pt x="385083" y="3111148"/>
                  </a:cubicBezTo>
                  <a:cubicBezTo>
                    <a:pt x="770166" y="3753002"/>
                    <a:pt x="1481463" y="4146834"/>
                    <a:pt x="2249639" y="4143517"/>
                  </a:cubicBezTo>
                  <a:cubicBezTo>
                    <a:pt x="3017815" y="4146834"/>
                    <a:pt x="3729113" y="3753002"/>
                    <a:pt x="4114195" y="3111148"/>
                  </a:cubicBezTo>
                  <a:cubicBezTo>
                    <a:pt x="4499279" y="2469295"/>
                    <a:pt x="4499279" y="1677539"/>
                    <a:pt x="4114195" y="1035685"/>
                  </a:cubicBezTo>
                  <a:cubicBezTo>
                    <a:pt x="3729113" y="393831"/>
                    <a:pt x="3017815" y="0"/>
                    <a:pt x="2249639" y="3317"/>
                  </a:cubicBezTo>
                  <a:close/>
                </a:path>
              </a:pathLst>
            </a:custGeom>
            <a:blipFill>
              <a:blip r:embed="rId8"/>
              <a:stretch>
                <a:fillRect l="223" t="-10839" r="223" b="-10839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436870" cy="5240020"/>
            </a:xfrm>
            <a:custGeom>
              <a:avLst/>
              <a:gdLst/>
              <a:ahLst/>
              <a:cxnLst/>
              <a:rect r="r" b="b" t="t" l="l"/>
              <a:pathLst>
                <a:path h="5240020" w="5436870">
                  <a:moveTo>
                    <a:pt x="0" y="0"/>
                  </a:moveTo>
                  <a:lnTo>
                    <a:pt x="5436870" y="0"/>
                  </a:lnTo>
                  <a:lnTo>
                    <a:pt x="5436870" y="5240020"/>
                  </a:lnTo>
                  <a:lnTo>
                    <a:pt x="0" y="5240020"/>
                  </a:lnTo>
                  <a:close/>
                </a:path>
              </a:pathLst>
            </a:custGeom>
            <a:blipFill>
              <a:blip r:embed="rId9"/>
              <a:stretch>
                <a:fillRect l="0" t="-19" r="0" b="-19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61573" y="617936"/>
            <a:ext cx="12833259" cy="94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spc="48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The Solution: TransformX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11326231" y="4125331"/>
            <a:ext cx="10287000" cy="2036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12"/>
              </a:lnSpc>
            </a:pPr>
            <a:r>
              <a:rPr lang="en-US" b="true" sz="14497" spc="2319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Solution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650433" y="7909011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 b="true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161573" y="2889271"/>
            <a:ext cx="12394067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Cost prediction and breakdown</a:t>
            </a:r>
            <a:r>
              <a:rPr lang="en-US" sz="2499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: TransformX predicts hidden costs by using McKinsey’s proprietary risk frameworks to model financial, operational and cultural impacts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161573" y="1744263"/>
            <a:ext cx="12833259" cy="642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39"/>
              </a:lnSpc>
            </a:pPr>
            <a:r>
              <a:rPr lang="en-US" sz="3999" spc="31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An Intelligent, Precise &amp; Customizable ROI calculator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161573" y="9541634"/>
            <a:ext cx="13118540" cy="485775"/>
            <a:chOff x="0" y="0"/>
            <a:chExt cx="17491387" cy="64770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19050"/>
              <a:ext cx="10926359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B4305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Take the guess work out of the equation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1705193" y="-19050"/>
              <a:ext cx="5786194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B4305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Get precise solutions!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0888533" y="-57150"/>
              <a:ext cx="456653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200"/>
                </a:lnSpc>
                <a:spcBef>
                  <a:spcPct val="0"/>
                </a:spcBef>
              </a:pPr>
              <a:r>
                <a:rPr lang="en-US" b="true" sz="3000">
                  <a:solidFill>
                    <a:srgbClr val="B43052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||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161573" y="4397396"/>
            <a:ext cx="12394067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ROI Reality Check</a:t>
            </a:r>
            <a:r>
              <a:rPr lang="en-US" sz="2499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: Uses AI to calculate the true cost of change management initiatives and strategies; not just upfront savings but also lost revenue - like Boeing skipping training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747001" y="7413646"/>
            <a:ext cx="12394067" cy="85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Change Readiness Analysis:</a:t>
            </a:r>
            <a:r>
              <a:rPr lang="en-US" sz="2499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 Assesses and quantifies organizational change readiness and its impact on transformative initiatives</a:t>
            </a:r>
          </a:p>
        </p:txBody>
      </p: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-1046999" y="6285910"/>
            <a:ext cx="4151398" cy="4001090"/>
            <a:chOff x="0" y="0"/>
            <a:chExt cx="5436870" cy="524002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69431" y="546593"/>
              <a:ext cx="4499279" cy="4146834"/>
            </a:xfrm>
            <a:custGeom>
              <a:avLst/>
              <a:gdLst/>
              <a:ahLst/>
              <a:cxnLst/>
              <a:rect r="r" b="b" t="t" l="l"/>
              <a:pathLst>
                <a:path h="4146834" w="4499279">
                  <a:moveTo>
                    <a:pt x="2249639" y="3317"/>
                  </a:moveTo>
                  <a:cubicBezTo>
                    <a:pt x="1481463" y="0"/>
                    <a:pt x="770166" y="393831"/>
                    <a:pt x="385083" y="1035685"/>
                  </a:cubicBezTo>
                  <a:cubicBezTo>
                    <a:pt x="0" y="1677539"/>
                    <a:pt x="0" y="2469295"/>
                    <a:pt x="385083" y="3111148"/>
                  </a:cubicBezTo>
                  <a:cubicBezTo>
                    <a:pt x="770166" y="3753002"/>
                    <a:pt x="1481463" y="4146834"/>
                    <a:pt x="2249639" y="4143517"/>
                  </a:cubicBezTo>
                  <a:cubicBezTo>
                    <a:pt x="3017815" y="4146834"/>
                    <a:pt x="3729113" y="3753002"/>
                    <a:pt x="4114195" y="3111148"/>
                  </a:cubicBezTo>
                  <a:cubicBezTo>
                    <a:pt x="4499279" y="2469295"/>
                    <a:pt x="4499279" y="1677539"/>
                    <a:pt x="4114195" y="1035685"/>
                  </a:cubicBezTo>
                  <a:cubicBezTo>
                    <a:pt x="3729113" y="393831"/>
                    <a:pt x="3017815" y="0"/>
                    <a:pt x="2249639" y="3317"/>
                  </a:cubicBezTo>
                  <a:close/>
                </a:path>
              </a:pathLst>
            </a:custGeom>
            <a:blipFill>
              <a:blip r:embed="rId7"/>
              <a:stretch>
                <a:fillRect l="223" t="-10839" r="223" b="-10839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5436870" cy="5240020"/>
            </a:xfrm>
            <a:custGeom>
              <a:avLst/>
              <a:gdLst/>
              <a:ahLst/>
              <a:cxnLst/>
              <a:rect r="r" b="b" t="t" l="l"/>
              <a:pathLst>
                <a:path h="5240020" w="5436870">
                  <a:moveTo>
                    <a:pt x="0" y="0"/>
                  </a:moveTo>
                  <a:lnTo>
                    <a:pt x="5436870" y="0"/>
                  </a:lnTo>
                  <a:lnTo>
                    <a:pt x="5436870" y="5240020"/>
                  </a:lnTo>
                  <a:lnTo>
                    <a:pt x="0" y="5240020"/>
                  </a:lnTo>
                  <a:close/>
                </a:path>
              </a:pathLst>
            </a:custGeom>
            <a:blipFill>
              <a:blip r:embed="rId8"/>
              <a:stretch>
                <a:fillRect l="0" t="-19" r="0" b="-19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161573" y="5905521"/>
            <a:ext cx="12394067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Conversational Insights:</a:t>
            </a:r>
            <a:r>
              <a:rPr lang="en-US" sz="2499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 Executives could ask, “what’s the worst case scenario if we proceed without training?”. The AI responds with data like - “95% risk of technical failure”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40153"/>
            <a:ext cx="12102815" cy="944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spc="48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Our Approach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11326231" y="4125331"/>
            <a:ext cx="10287000" cy="2036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12"/>
              </a:lnSpc>
            </a:pPr>
            <a:r>
              <a:rPr lang="en-US" b="true" sz="14497" spc="2319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Solution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650433" y="7909011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 b="true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44146" y="1959898"/>
            <a:ext cx="16248545" cy="701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Scalable AI Platform for</a:t>
            </a: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Change Management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Sustainable, replicable framework adaptable to any industry or data source.</a:t>
            </a:r>
          </a:p>
          <a:p>
            <a:pPr algn="l">
              <a:lnSpc>
                <a:spcPts val="3094"/>
              </a:lnSpc>
            </a:pPr>
          </a:p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Dynamic ROI Engine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Formulas auto-adjust based on variables like employee count, enabling real-time strategy refinement.</a:t>
            </a:r>
          </a:p>
          <a:p>
            <a:pPr algn="l">
              <a:lnSpc>
                <a:spcPts val="3094"/>
              </a:lnSpc>
            </a:pPr>
          </a:p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Flexible Data Integration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Supports custom inputs (e.g., case studies, financials) to tailor insights to organizational needs.</a:t>
            </a:r>
          </a:p>
          <a:p>
            <a:pPr algn="l">
              <a:lnSpc>
                <a:spcPts val="3094"/>
              </a:lnSpc>
            </a:pPr>
          </a:p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Fine-Tuned Change Management Agent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Trained on proprietary case studies to deliver actionable, context-aware recommendations.</a:t>
            </a:r>
          </a:p>
          <a:p>
            <a:pPr algn="l">
              <a:lnSpc>
                <a:spcPts val="3094"/>
              </a:lnSpc>
            </a:pPr>
          </a:p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Executive-Ready Intelligence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Queryable dashboards translate complex data into strategic priorities for decision-makers.</a:t>
            </a:r>
          </a:p>
          <a:p>
            <a:pPr algn="l">
              <a:lnSpc>
                <a:spcPts val="3094"/>
              </a:lnSpc>
            </a:pPr>
          </a:p>
          <a:p>
            <a:pPr algn="l" marL="477248" indent="-238624" lvl="1">
              <a:lnSpc>
                <a:spcPts val="3094"/>
              </a:lnSpc>
              <a:buFont typeface="Arial"/>
              <a:buChar char="•"/>
            </a:pPr>
            <a:r>
              <a:rPr lang="en-US" b="true" sz="2210">
                <a:solidFill>
                  <a:srgbClr val="4D4D4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Ethical AI Foundation</a:t>
            </a:r>
          </a:p>
          <a:p>
            <a:pPr algn="l" marL="954496" indent="-318165" lvl="2">
              <a:lnSpc>
                <a:spcPts val="3094"/>
              </a:lnSpc>
              <a:buFont typeface="Arial"/>
              <a:buChar char="⚬"/>
            </a:pPr>
            <a:r>
              <a:rPr lang="en-US" sz="221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Proof of Concept integrates Azure Model Evaluation tools, addressing potential biases initiatives.</a:t>
            </a:r>
          </a:p>
          <a:p>
            <a:pPr algn="l">
              <a:lnSpc>
                <a:spcPts val="3094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19786" y="856061"/>
            <a:ext cx="15564275" cy="2323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26"/>
              </a:lnSpc>
            </a:pPr>
            <a:r>
              <a:rPr lang="en-US" sz="16581" spc="2653" b="true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Architecture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02870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371510" y="0"/>
                </a:moveTo>
                <a:lnTo>
                  <a:pt x="0" y="0"/>
                </a:lnTo>
                <a:lnTo>
                  <a:pt x="0" y="366781"/>
                </a:lnTo>
                <a:lnTo>
                  <a:pt x="371510" y="366781"/>
                </a:lnTo>
                <a:lnTo>
                  <a:pt x="37151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423429" y="28575"/>
            <a:ext cx="11660632" cy="10208270"/>
          </a:xfrm>
          <a:custGeom>
            <a:avLst/>
            <a:gdLst/>
            <a:ahLst/>
            <a:cxnLst/>
            <a:rect r="r" b="b" t="t" l="l"/>
            <a:pathLst>
              <a:path h="10208270" w="11660632">
                <a:moveTo>
                  <a:pt x="0" y="0"/>
                </a:moveTo>
                <a:lnTo>
                  <a:pt x="11660632" y="0"/>
                </a:lnTo>
                <a:lnTo>
                  <a:pt x="11660632" y="10208270"/>
                </a:lnTo>
                <a:lnTo>
                  <a:pt x="0" y="102082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260" r="0" b="-226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924753" y="905740"/>
            <a:ext cx="6879165" cy="94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spc="48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Architecture</a:t>
            </a:r>
          </a:p>
        </p:txBody>
      </p:sp>
      <p:sp>
        <p:nvSpPr>
          <p:cNvPr name="TextBox 12" id="12"/>
          <p:cNvSpPr txBox="true"/>
          <p:nvPr/>
        </p:nvSpPr>
        <p:spPr>
          <a:xfrm rot="-5400000">
            <a:off x="-650433" y="7909011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 b="true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24753" y="2057952"/>
            <a:ext cx="6510689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it works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61573" y="617936"/>
            <a:ext cx="12833259" cy="94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spc="48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Challenges And Learnings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11326231" y="4125334"/>
            <a:ext cx="10287000" cy="2036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12"/>
              </a:lnSpc>
            </a:pPr>
            <a:r>
              <a:rPr lang="en-US" b="true" sz="14497" spc="2319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Learnings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88779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0" y="0"/>
                </a:moveTo>
                <a:lnTo>
                  <a:pt x="371510" y="0"/>
                </a:lnTo>
                <a:lnTo>
                  <a:pt x="371510" y="366781"/>
                </a:lnTo>
                <a:lnTo>
                  <a:pt x="0" y="3667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972039" y="656036"/>
            <a:ext cx="1241303" cy="575606"/>
            <a:chOff x="0" y="0"/>
            <a:chExt cx="326928" cy="151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6928" cy="151600"/>
            </a:xfrm>
            <a:custGeom>
              <a:avLst/>
              <a:gdLst/>
              <a:ahLst/>
              <a:cxnLst/>
              <a:rect r="r" b="b" t="t" l="l"/>
              <a:pathLst>
                <a:path h="151600" w="326928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B4305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403773" y="2719996"/>
            <a:ext cx="13480453" cy="514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Proprietary Data Barriers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403773" y="3524250"/>
            <a:ext cx="1348045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Measuring Human Impact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03773" y="4324350"/>
            <a:ext cx="1348045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Data Democratization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03773" y="5124450"/>
            <a:ext cx="13480453" cy="514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Resource Intensity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03773" y="5924550"/>
            <a:ext cx="1348045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Precision Tuning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403773" y="6724650"/>
            <a:ext cx="13480453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Cross-Functional Dependency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36697" y="7510985"/>
            <a:ext cx="12651303" cy="2552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30"/>
              </a:lnSpc>
            </a:pPr>
            <a:r>
              <a:rPr lang="en-US" b="true" sz="18310" spc="2929">
                <a:solidFill>
                  <a:srgbClr val="C9357F">
                    <a:alpha val="4706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our team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1028700" y="8891519"/>
            <a:ext cx="371510" cy="366781"/>
          </a:xfrm>
          <a:custGeom>
            <a:avLst/>
            <a:gdLst/>
            <a:ahLst/>
            <a:cxnLst/>
            <a:rect r="r" b="b" t="t" l="l"/>
            <a:pathLst>
              <a:path h="366781" w="371510">
                <a:moveTo>
                  <a:pt x="371510" y="0"/>
                </a:moveTo>
                <a:lnTo>
                  <a:pt x="0" y="0"/>
                </a:lnTo>
                <a:lnTo>
                  <a:pt x="0" y="366781"/>
                </a:lnTo>
                <a:lnTo>
                  <a:pt x="371510" y="366781"/>
                </a:lnTo>
                <a:lnTo>
                  <a:pt x="37151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464850" y="7703309"/>
            <a:ext cx="3838623" cy="2743200"/>
            <a:chOff x="0" y="0"/>
            <a:chExt cx="113737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37370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370">
                  <a:moveTo>
                    <a:pt x="0" y="0"/>
                  </a:moveTo>
                  <a:lnTo>
                    <a:pt x="1137370" y="0"/>
                  </a:lnTo>
                  <a:lnTo>
                    <a:pt x="113737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5">
                <a:alphaModFix amt="80000"/>
              </a:blip>
              <a:stretch>
                <a:fillRect l="0" t="-43288" r="0" b="-43288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5303473" y="7853494"/>
            <a:ext cx="3840527" cy="2593015"/>
            <a:chOff x="0" y="0"/>
            <a:chExt cx="931076" cy="62863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31076" cy="628636"/>
            </a:xfrm>
            <a:custGeom>
              <a:avLst/>
              <a:gdLst/>
              <a:ahLst/>
              <a:cxnLst/>
              <a:rect r="r" b="b" t="t" l="l"/>
              <a:pathLst>
                <a:path h="628636" w="931076">
                  <a:moveTo>
                    <a:pt x="0" y="0"/>
                  </a:moveTo>
                  <a:lnTo>
                    <a:pt x="931076" y="0"/>
                  </a:lnTo>
                  <a:lnTo>
                    <a:pt x="931076" y="628636"/>
                  </a:lnTo>
                  <a:lnTo>
                    <a:pt x="0" y="628636"/>
                  </a:lnTo>
                  <a:close/>
                </a:path>
              </a:pathLst>
            </a:custGeom>
            <a:solidFill>
              <a:srgbClr val="C9357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931076" cy="6572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921458" y="2106266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Founder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67744" y="4160698"/>
            <a:ext cx="266557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877556" y="4802246"/>
            <a:ext cx="2845954" cy="559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0"/>
              </a:lnSpc>
              <a:spcBef>
                <a:spcPct val="0"/>
              </a:spcBef>
            </a:pPr>
            <a:r>
              <a:rPr lang="en-US" b="true" sz="1086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Lorem ipsum dolor sit amet, consectetur adipiscing elit. Donec ut pretium purus.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13489" y="6299920"/>
            <a:ext cx="3786962" cy="553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2"/>
              </a:lnSpc>
            </a:pPr>
            <a:r>
              <a:rPr lang="en-US" b="true" sz="325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Alfredo Torez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55082" y="7559461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Developer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492470" y="2344911"/>
            <a:ext cx="3838623" cy="2743200"/>
            <a:chOff x="0" y="0"/>
            <a:chExt cx="113737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37370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370">
                  <a:moveTo>
                    <a:pt x="0" y="0"/>
                  </a:moveTo>
                  <a:lnTo>
                    <a:pt x="1137370" y="0"/>
                  </a:lnTo>
                  <a:lnTo>
                    <a:pt x="113737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6">
                <a:alphaModFix amt="80000"/>
              </a:blip>
              <a:stretch>
                <a:fillRect l="-32326" t="-108837" r="0" b="-38052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5331092" y="5104714"/>
            <a:ext cx="3840527" cy="2743200"/>
            <a:chOff x="0" y="0"/>
            <a:chExt cx="1137934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7934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934">
                  <a:moveTo>
                    <a:pt x="0" y="0"/>
                  </a:moveTo>
                  <a:lnTo>
                    <a:pt x="1137934" y="0"/>
                  </a:lnTo>
                  <a:lnTo>
                    <a:pt x="11379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7">
                <a:alphaModFix amt="80000"/>
              </a:blip>
              <a:stretch>
                <a:fillRect l="-5857" t="-5105" r="-2628" b="-14012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492470" y="5088111"/>
            <a:ext cx="3838623" cy="2743200"/>
            <a:chOff x="0" y="0"/>
            <a:chExt cx="930614" cy="66504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30614" cy="665046"/>
            </a:xfrm>
            <a:custGeom>
              <a:avLst/>
              <a:gdLst/>
              <a:ahLst/>
              <a:cxnLst/>
              <a:rect r="r" b="b" t="t" l="l"/>
              <a:pathLst>
                <a:path h="665046" w="930614">
                  <a:moveTo>
                    <a:pt x="0" y="0"/>
                  </a:moveTo>
                  <a:lnTo>
                    <a:pt x="930614" y="0"/>
                  </a:lnTo>
                  <a:lnTo>
                    <a:pt x="930614" y="665046"/>
                  </a:lnTo>
                  <a:lnTo>
                    <a:pt x="0" y="665046"/>
                  </a:lnTo>
                  <a:close/>
                </a:path>
              </a:pathLst>
            </a:custGeom>
            <a:solidFill>
              <a:srgbClr val="C9357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930614" cy="693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331092" y="2344911"/>
            <a:ext cx="3840527" cy="2743200"/>
            <a:chOff x="0" y="0"/>
            <a:chExt cx="931076" cy="66504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31076" cy="665046"/>
            </a:xfrm>
            <a:custGeom>
              <a:avLst/>
              <a:gdLst/>
              <a:ahLst/>
              <a:cxnLst/>
              <a:rect r="r" b="b" t="t" l="l"/>
              <a:pathLst>
                <a:path h="665046" w="931076">
                  <a:moveTo>
                    <a:pt x="0" y="0"/>
                  </a:moveTo>
                  <a:lnTo>
                    <a:pt x="931076" y="0"/>
                  </a:lnTo>
                  <a:lnTo>
                    <a:pt x="931076" y="665046"/>
                  </a:lnTo>
                  <a:lnTo>
                    <a:pt x="0" y="665046"/>
                  </a:lnTo>
                  <a:close/>
                </a:path>
              </a:pathLst>
            </a:custGeom>
            <a:solidFill>
              <a:srgbClr val="C9357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28575"/>
              <a:ext cx="931076" cy="693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169897" y="2344911"/>
            <a:ext cx="3838623" cy="2743200"/>
            <a:chOff x="0" y="0"/>
            <a:chExt cx="113737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7370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370">
                  <a:moveTo>
                    <a:pt x="0" y="0"/>
                  </a:moveTo>
                  <a:lnTo>
                    <a:pt x="1137370" y="0"/>
                  </a:lnTo>
                  <a:lnTo>
                    <a:pt x="113737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8">
                <a:alphaModFix amt="80000"/>
              </a:blip>
              <a:stretch>
                <a:fillRect l="0" t="-768" r="0" b="-39163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3008520" y="5104714"/>
            <a:ext cx="3840527" cy="2743200"/>
            <a:chOff x="0" y="0"/>
            <a:chExt cx="1137934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137934" cy="812800"/>
            </a:xfrm>
            <a:custGeom>
              <a:avLst/>
              <a:gdLst/>
              <a:ahLst/>
              <a:cxnLst/>
              <a:rect r="r" b="b" t="t" l="l"/>
              <a:pathLst>
                <a:path h="812800" w="1137934">
                  <a:moveTo>
                    <a:pt x="0" y="0"/>
                  </a:moveTo>
                  <a:lnTo>
                    <a:pt x="1137934" y="0"/>
                  </a:lnTo>
                  <a:lnTo>
                    <a:pt x="113793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9">
                <a:alphaModFix amt="80000"/>
              </a:blip>
              <a:stretch>
                <a:fillRect l="0" t="-107906" r="-22438" b="-20646"/>
              </a:stretch>
            </a:blip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9169897" y="5088111"/>
            <a:ext cx="3838623" cy="2743200"/>
            <a:chOff x="0" y="0"/>
            <a:chExt cx="930614" cy="665046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930614" cy="665046"/>
            </a:xfrm>
            <a:custGeom>
              <a:avLst/>
              <a:gdLst/>
              <a:ahLst/>
              <a:cxnLst/>
              <a:rect r="r" b="b" t="t" l="l"/>
              <a:pathLst>
                <a:path h="665046" w="930614">
                  <a:moveTo>
                    <a:pt x="0" y="0"/>
                  </a:moveTo>
                  <a:lnTo>
                    <a:pt x="930614" y="0"/>
                  </a:lnTo>
                  <a:lnTo>
                    <a:pt x="930614" y="665046"/>
                  </a:lnTo>
                  <a:lnTo>
                    <a:pt x="0" y="665046"/>
                  </a:lnTo>
                  <a:close/>
                </a:path>
              </a:pathLst>
            </a:custGeom>
            <a:solidFill>
              <a:srgbClr val="C9357F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930614" cy="693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3008520" y="2344911"/>
            <a:ext cx="3840527" cy="2743200"/>
            <a:chOff x="0" y="0"/>
            <a:chExt cx="931076" cy="66504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931076" cy="665046"/>
            </a:xfrm>
            <a:custGeom>
              <a:avLst/>
              <a:gdLst/>
              <a:ahLst/>
              <a:cxnLst/>
              <a:rect r="r" b="b" t="t" l="l"/>
              <a:pathLst>
                <a:path h="665046" w="931076">
                  <a:moveTo>
                    <a:pt x="0" y="0"/>
                  </a:moveTo>
                  <a:lnTo>
                    <a:pt x="931076" y="0"/>
                  </a:lnTo>
                  <a:lnTo>
                    <a:pt x="931076" y="665046"/>
                  </a:lnTo>
                  <a:lnTo>
                    <a:pt x="0" y="665046"/>
                  </a:lnTo>
                  <a:close/>
                </a:path>
              </a:pathLst>
            </a:custGeom>
            <a:solidFill>
              <a:srgbClr val="C9357F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931076" cy="693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39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466572" y="43787"/>
            <a:ext cx="7677428" cy="1351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9"/>
              </a:lnSpc>
            </a:pPr>
            <a:r>
              <a:rPr lang="en-US" sz="8499" spc="67" b="true">
                <a:solidFill>
                  <a:srgbClr val="B43052"/>
                </a:solidFill>
                <a:latin typeface="Futura Bold"/>
                <a:ea typeface="Futura Bold"/>
                <a:cs typeface="Futura Bold"/>
                <a:sym typeface="Futura Bold"/>
              </a:rPr>
              <a:t>Our Team</a:t>
            </a:r>
          </a:p>
        </p:txBody>
      </p:sp>
      <p:sp>
        <p:nvSpPr>
          <p:cNvPr name="TextBox 36" id="36"/>
          <p:cNvSpPr txBox="true"/>
          <p:nvPr/>
        </p:nvSpPr>
        <p:spPr>
          <a:xfrm rot="-5400000">
            <a:off x="-691013" y="7253448"/>
            <a:ext cx="2500458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79"/>
              </a:lnSpc>
            </a:pPr>
            <a:r>
              <a:rPr lang="en-US" sz="1200" b="true">
                <a:solidFill>
                  <a:srgbClr val="B4305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PITCH DECK PRESENTATION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428650" y="9113009"/>
            <a:ext cx="3645411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Cloud Certified Data Scientist with experience in Machine Learning, Natural Language Processing, data engineering and automation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466572" y="1309342"/>
            <a:ext cx="15986991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rPr>
              <a:t>The team is made up of 4 Engineers and 1 Product Manager with diverse skills in Machine Learning, Computer Science, UX Design, Natural Language Processing, Cloud Engineering, Marketing and Communications.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5357875" y="2486025"/>
            <a:ext cx="378696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Christine Ine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958887" y="3004090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Product Manager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5871427" y="3602651"/>
            <a:ext cx="2759857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b="true" sz="15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Product Management, UX Design, and Digital Marketing 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452774" y="5132347"/>
            <a:ext cx="39051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Sambhav Mattoo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045753" y="5638652"/>
            <a:ext cx="266557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Engineer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669550" y="6255903"/>
            <a:ext cx="3484462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Georgia Tech Masters Graduate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Computer Science - Machine Learning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062085" y="2486025"/>
            <a:ext cx="3786962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Kai Ouyang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247337" y="3602651"/>
            <a:ext cx="3451574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Georgia Tech Masters Graduate</a:t>
            </a:r>
          </a:p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Computer Science - Machine Learning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9103420" y="5132347"/>
            <a:ext cx="390510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Sarvesh Gade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548855" y="3004090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Engineer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5303473" y="7962214"/>
            <a:ext cx="3786962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0"/>
              </a:lnSpc>
            </a:pPr>
            <a:r>
              <a:rPr lang="en-US" b="true" sz="3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Vijay Sithambaram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757281" y="6173961"/>
            <a:ext cx="2665578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Computer Science undergrad at Georgia Tech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5958887" y="8780876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Engineer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9763501" y="5638652"/>
            <a:ext cx="2584938" cy="294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3"/>
              </a:lnSpc>
            </a:pPr>
            <a:r>
              <a:rPr lang="en-US" sz="173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Engineer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DAGiR3M8E_o</dc:identifier>
  <dcterms:modified xsi:type="dcterms:W3CDTF">2011-08-01T06:04:30Z</dcterms:modified>
  <cp:revision>1</cp:revision>
  <dc:title>Pitch Deck Presentation</dc:title>
</cp:coreProperties>
</file>

<file path=docProps/thumbnail.jpeg>
</file>